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1" r:id="rId3"/>
    <p:sldId id="265" r:id="rId4"/>
    <p:sldId id="262" r:id="rId5"/>
    <p:sldId id="289" r:id="rId6"/>
    <p:sldId id="269" r:id="rId7"/>
    <p:sldId id="270" r:id="rId8"/>
    <p:sldId id="271" r:id="rId9"/>
    <p:sldId id="297" r:id="rId10"/>
    <p:sldId id="272" r:id="rId11"/>
    <p:sldId id="290" r:id="rId12"/>
    <p:sldId id="291" r:id="rId13"/>
    <p:sldId id="292" r:id="rId14"/>
    <p:sldId id="293" r:id="rId15"/>
    <p:sldId id="295" r:id="rId16"/>
    <p:sldId id="294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13706-A1A4-4473-9E33-34AD9A58EF7C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FC9FA-1E4C-43A1-846F-E60AA58AF1C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7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430C9-0838-46E9-8685-59B874263E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85BF-05B7-4475-846A-AA45A2CC414C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449F-71C5-4F79-8B59-33643DA054D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8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85BF-05B7-4475-846A-AA45A2CC414C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449F-71C5-4F79-8B59-33643DA054D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85BF-05B7-4475-846A-AA45A2CC414C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449F-71C5-4F79-8B59-33643DA054D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4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85BF-05B7-4475-846A-AA45A2CC414C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449F-71C5-4F79-8B59-33643DA054D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85BF-05B7-4475-846A-AA45A2CC414C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449F-71C5-4F79-8B59-33643DA054D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85BF-05B7-4475-846A-AA45A2CC414C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449F-71C5-4F79-8B59-33643DA054D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3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85BF-05B7-4475-846A-AA45A2CC414C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449F-71C5-4F79-8B59-33643DA054D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85BF-05B7-4475-846A-AA45A2CC414C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449F-71C5-4F79-8B59-33643DA054D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4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85BF-05B7-4475-846A-AA45A2CC414C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449F-71C5-4F79-8B59-33643DA054D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2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85BF-05B7-4475-846A-AA45A2CC414C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449F-71C5-4F79-8B59-33643DA054D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3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85BF-05B7-4475-846A-AA45A2CC414C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449F-71C5-4F79-8B59-33643DA054D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7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F85BF-05B7-4475-846A-AA45A2CC414C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B449F-71C5-4F79-8B59-33643DA054D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website.com/" TargetMode="External"/><Relationship Id="rId2" Type="http://schemas.openxmlformats.org/officeDocument/2006/relationships/hyperlink" Target="mailto:contact@ocrc.gov.d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mailto:contact@ocrc.gov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3119" y="212391"/>
            <a:ext cx="7283605" cy="420893"/>
          </a:xfrm>
          <a:prstGeom prst="rect">
            <a:avLst/>
          </a:prstGeom>
        </p:spPr>
        <p:txBody>
          <a:bodyPr vert="horz" wrap="square" lIns="0" tIns="10993" rIns="0" bIns="0" rtlCol="0" anchor="ctr">
            <a:spAutoFit/>
          </a:bodyPr>
          <a:lstStyle/>
          <a:p>
            <a:pPr marL="8456" marR="3382" algn="ctr">
              <a:lnSpc>
                <a:spcPct val="99900"/>
              </a:lnSpc>
              <a:spcBef>
                <a:spcPts val="87"/>
              </a:spcBef>
            </a:pPr>
            <a:r>
              <a:rPr lang="en-US" sz="26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People’s  Democratic Republic of Algeria 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58492" y="954194"/>
            <a:ext cx="8049713" cy="597671"/>
          </a:xfrm>
          <a:prstGeom prst="rect">
            <a:avLst/>
          </a:prstGeom>
        </p:spPr>
        <p:txBody>
          <a:bodyPr vert="horz" wrap="square" lIns="0" tIns="10993" rIns="0" bIns="0" rtlCol="0">
            <a:spAutoFit/>
          </a:bodyPr>
          <a:lstStyle>
            <a:lvl1pPr>
              <a:defRPr sz="3150" b="0" i="0">
                <a:solidFill>
                  <a:srgbClr val="332C2C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8456" marR="3382">
              <a:lnSpc>
                <a:spcPct val="99900"/>
              </a:lnSpc>
              <a:spcBef>
                <a:spcPts val="87"/>
              </a:spcBef>
            </a:pPr>
            <a:r>
              <a:rPr lang="en-US" sz="1864" b="1" spc="-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Implementation Review Group </a:t>
            </a:r>
            <a:endParaRPr lang="en-US" sz="1864" b="1" kern="0" spc="-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456" marR="3382">
              <a:lnSpc>
                <a:spcPct val="99900"/>
              </a:lnSpc>
              <a:spcBef>
                <a:spcPts val="87"/>
              </a:spcBef>
            </a:pPr>
            <a:r>
              <a:rPr lang="en-US" sz="1864" b="1" kern="0" spc="-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First resumed Fifteenth session </a:t>
            </a:r>
            <a:endParaRPr lang="en-US" sz="1864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358492" y="1645222"/>
            <a:ext cx="5834797" cy="257002"/>
          </a:xfrm>
          <a:prstGeom prst="rect">
            <a:avLst/>
          </a:prstGeom>
        </p:spPr>
        <p:txBody>
          <a:bodyPr vert="horz" wrap="square" lIns="0" tIns="10993" rIns="0" bIns="0" rtlCol="0">
            <a:spAutoFit/>
          </a:bodyPr>
          <a:lstStyle>
            <a:lvl1pPr>
              <a:defRPr sz="3150" b="0" i="0">
                <a:solidFill>
                  <a:srgbClr val="332C2C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8456" marR="3382">
              <a:lnSpc>
                <a:spcPct val="99900"/>
              </a:lnSpc>
              <a:spcBef>
                <a:spcPts val="87"/>
              </a:spcBef>
            </a:pPr>
            <a:r>
              <a:rPr lang="en-US" sz="1598" b="1" kern="0" spc="-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Vienna , august 28 – September 6th 2024 </a:t>
            </a:r>
            <a:endParaRPr lang="en-US" sz="1598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112776" y="2697227"/>
            <a:ext cx="8161024" cy="14231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7000">
                <a:schemeClr val="accent1">
                  <a:lumMod val="0"/>
                  <a:lumOff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0993" rIns="0" bIns="0" rtlCol="0">
            <a:spAutoFit/>
          </a:bodyPr>
          <a:lstStyle>
            <a:lvl1pPr>
              <a:defRPr sz="3150" b="0" i="0">
                <a:solidFill>
                  <a:srgbClr val="332C2C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8456" marR="3382" algn="ctr">
              <a:lnSpc>
                <a:spcPct val="150000"/>
              </a:lnSpc>
              <a:spcBef>
                <a:spcPts val="87"/>
              </a:spcBef>
            </a:pPr>
            <a:r>
              <a:rPr lang="en-US" sz="3196" b="1" kern="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NEXT PHASE OF THE MECHANISM :</a:t>
            </a:r>
          </a:p>
          <a:p>
            <a:pPr marL="8456" marR="3382" algn="ctr">
              <a:lnSpc>
                <a:spcPct val="150000"/>
              </a:lnSpc>
              <a:spcBef>
                <a:spcPts val="87"/>
              </a:spcBef>
            </a:pPr>
            <a:r>
              <a:rPr lang="en-US" sz="3196" b="1" kern="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FOLLOW UP PROCEDURE </a:t>
            </a: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564999" y="4953448"/>
            <a:ext cx="11256579" cy="1073442"/>
          </a:xfrm>
          <a:prstGeom prst="rect">
            <a:avLst/>
          </a:prstGeom>
          <a:blipFill dpi="0" rotWithShape="1">
            <a:blip r:embed="rId2" cstate="print">
              <a:alphaModFix amt="0"/>
            </a:blip>
            <a:srcRect/>
            <a:tile tx="0" ty="0" sx="100000" sy="100000" flip="none" algn="tl"/>
          </a:blipFill>
        </p:spPr>
        <p:txBody>
          <a:bodyPr vert="horz" wrap="square" lIns="0" tIns="10993" rIns="0" bIns="0" rtlCol="0">
            <a:spAutoFit/>
          </a:bodyPr>
          <a:lstStyle>
            <a:lvl1pPr>
              <a:defRPr sz="3150" b="0" i="0">
                <a:solidFill>
                  <a:srgbClr val="332C2C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8456" marR="3382" algn="ctr">
              <a:lnSpc>
                <a:spcPct val="150000"/>
              </a:lnSpc>
              <a:spcBef>
                <a:spcPts val="87"/>
              </a:spcBef>
            </a:pPr>
            <a:r>
              <a:rPr lang="en-US" sz="2397" b="1" kern="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Presented by: Mokhtar LAKHDARI </a:t>
            </a:r>
          </a:p>
          <a:p>
            <a:pPr marL="8456" marR="3382" algn="ctr">
              <a:lnSpc>
                <a:spcPct val="150000"/>
              </a:lnSpc>
              <a:spcBef>
                <a:spcPts val="87"/>
              </a:spcBef>
            </a:pPr>
            <a:r>
              <a:rPr lang="en-US" sz="2397" b="1" kern="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Director General of the Central Anti Corruption Office - Algeria</a:t>
            </a:r>
          </a:p>
        </p:txBody>
      </p:sp>
    </p:spTree>
    <p:extLst>
      <p:ext uri="{BB962C8B-B14F-4D97-AF65-F5344CB8AC3E}">
        <p14:creationId xmlns:p14="http://schemas.microsoft.com/office/powerpoint/2010/main" val="3852260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464025"/>
            <a:ext cx="10645253" cy="5540990"/>
          </a:xfrm>
        </p:spPr>
        <p:txBody>
          <a:bodyPr>
            <a:noAutofit/>
          </a:bodyPr>
          <a:lstStyle/>
          <a:p>
            <a:pPr marL="0" indent="0" algn="l">
              <a:lnSpc>
                <a:spcPct val="200000"/>
              </a:lnSpc>
              <a:buNone/>
            </a:pPr>
            <a:r>
              <a:rPr lang="fr-FR" sz="3200" b="1" dirty="0" err="1"/>
              <a:t>Three</a:t>
            </a:r>
            <a:r>
              <a:rPr lang="fr-FR" sz="3200" b="1" dirty="0"/>
              <a:t> Options:</a:t>
            </a:r>
          </a:p>
          <a:p>
            <a:pPr algn="l">
              <a:lnSpc>
                <a:spcPct val="200000"/>
              </a:lnSpc>
              <a:buFontTx/>
              <a:buChar char="-"/>
            </a:pPr>
            <a:r>
              <a:rPr lang="fr-FR" sz="3200" b="1" dirty="0" err="1">
                <a:solidFill>
                  <a:srgbClr val="00B050"/>
                </a:solidFill>
              </a:rPr>
              <a:t>Measures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 err="1">
                <a:solidFill>
                  <a:srgbClr val="00B050"/>
                </a:solidFill>
              </a:rPr>
              <a:t>taken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to </a:t>
            </a:r>
            <a:r>
              <a:rPr lang="fr-FR" sz="3200" b="1" dirty="0" err="1"/>
              <a:t>implement</a:t>
            </a:r>
            <a:r>
              <a:rPr lang="fr-FR" sz="3200" b="1" dirty="0"/>
              <a:t> recommandations and observations </a:t>
            </a:r>
            <a:r>
              <a:rPr lang="fr-FR" sz="3200" b="1" dirty="0" err="1"/>
              <a:t>issued</a:t>
            </a:r>
            <a:r>
              <a:rPr lang="fr-FR" sz="3200" b="1" dirty="0"/>
              <a:t> </a:t>
            </a:r>
            <a:r>
              <a:rPr lang="fr-FR" sz="3200" b="1" dirty="0" err="1"/>
              <a:t>from</a:t>
            </a:r>
            <a:r>
              <a:rPr lang="fr-FR" sz="3200" b="1" dirty="0"/>
              <a:t> the 1st phase </a:t>
            </a:r>
            <a:r>
              <a:rPr lang="fr-FR" sz="3200" b="1" dirty="0" err="1"/>
              <a:t>Rev</a:t>
            </a:r>
            <a:endParaRPr lang="fr-FR" sz="3200" b="1" dirty="0"/>
          </a:p>
          <a:p>
            <a:pPr algn="l">
              <a:lnSpc>
                <a:spcPct val="200000"/>
              </a:lnSpc>
              <a:buFontTx/>
              <a:buChar char="-"/>
            </a:pPr>
            <a:r>
              <a:rPr lang="fr-FR" sz="3200" b="1" dirty="0" err="1">
                <a:solidFill>
                  <a:srgbClr val="00B050"/>
                </a:solidFill>
              </a:rPr>
              <a:t>Practical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 err="1">
                <a:solidFill>
                  <a:srgbClr val="00B050"/>
                </a:solidFill>
              </a:rPr>
              <a:t>implementation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and </a:t>
            </a:r>
            <a:r>
              <a:rPr lang="fr-FR" sz="3200" b="1" dirty="0" err="1">
                <a:solidFill>
                  <a:srgbClr val="00B050"/>
                </a:solidFill>
              </a:rPr>
              <a:t>effectiveness</a:t>
            </a:r>
            <a:r>
              <a:rPr lang="fr-FR" sz="3200" b="1" dirty="0"/>
              <a:t> of the </a:t>
            </a:r>
            <a:r>
              <a:rPr lang="fr-FR" sz="3200" b="1" dirty="0" err="1"/>
              <a:t>measures</a:t>
            </a:r>
            <a:r>
              <a:rPr lang="fr-FR" sz="3200" b="1" dirty="0"/>
              <a:t> </a:t>
            </a:r>
            <a:r>
              <a:rPr lang="fr-FR" sz="3200" b="1" dirty="0" err="1"/>
              <a:t>taken</a:t>
            </a:r>
            <a:endParaRPr lang="fr-FR" sz="3200" b="1" dirty="0"/>
          </a:p>
          <a:p>
            <a:pPr algn="l">
              <a:lnSpc>
                <a:spcPct val="200000"/>
              </a:lnSpc>
              <a:buFontTx/>
              <a:buChar char="-"/>
            </a:pPr>
            <a:r>
              <a:rPr lang="fr-FR" sz="3200" b="1" dirty="0" err="1">
                <a:solidFill>
                  <a:srgbClr val="00B050"/>
                </a:solidFill>
              </a:rPr>
              <a:t>Both</a:t>
            </a:r>
            <a:r>
              <a:rPr lang="fr-FR" sz="3200" b="1" dirty="0"/>
              <a:t> </a:t>
            </a:r>
            <a:r>
              <a:rPr lang="fr-FR" sz="3200" b="1" dirty="0" err="1"/>
              <a:t>measures</a:t>
            </a:r>
            <a:r>
              <a:rPr lang="fr-FR" sz="3200" b="1" dirty="0"/>
              <a:t> </a:t>
            </a:r>
            <a:r>
              <a:rPr lang="fr-FR" sz="3200" b="1" dirty="0" err="1"/>
              <a:t>taken</a:t>
            </a:r>
            <a:r>
              <a:rPr lang="fr-FR" sz="3200" b="1" dirty="0"/>
              <a:t> and </a:t>
            </a:r>
            <a:r>
              <a:rPr lang="fr-FR" sz="3200" b="1" dirty="0" err="1"/>
              <a:t>their</a:t>
            </a:r>
            <a:r>
              <a:rPr lang="fr-FR" sz="3200" b="1" dirty="0"/>
              <a:t> </a:t>
            </a:r>
            <a:r>
              <a:rPr lang="fr-FR" sz="3200" b="1" dirty="0" err="1"/>
              <a:t>effectiveness</a:t>
            </a:r>
            <a:endParaRPr lang="fr-FR" sz="3200" b="1" dirty="0"/>
          </a:p>
          <a:p>
            <a:pPr algn="l">
              <a:lnSpc>
                <a:spcPct val="200000"/>
              </a:lnSpc>
              <a:buFontTx/>
              <a:buChar char="-"/>
            </a:pPr>
            <a:endParaRPr lang="ar-D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1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6AEAD-B22E-E1E4-11DF-E2F03A727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909E0-C7B2-6E6E-3EF6-87434C592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200" b="1" dirty="0" err="1"/>
              <a:t>Stay</a:t>
            </a:r>
            <a:r>
              <a:rPr lang="fr-FR" sz="3200" b="1" dirty="0"/>
              <a:t> </a:t>
            </a:r>
            <a:r>
              <a:rPr lang="fr-FR" sz="3200" b="1" dirty="0" err="1"/>
              <a:t>within</a:t>
            </a:r>
            <a:r>
              <a:rPr lang="fr-FR" sz="3200" b="1" dirty="0"/>
              <a:t> the </a:t>
            </a:r>
            <a:r>
              <a:rPr lang="fr-FR" sz="3200" b="1" dirty="0" err="1"/>
              <a:t>framework</a:t>
            </a:r>
            <a:r>
              <a:rPr lang="fr-FR" sz="3200" b="1" dirty="0"/>
              <a:t> of the </a:t>
            </a:r>
            <a:r>
              <a:rPr lang="fr-FR" sz="3200" b="1" dirty="0" err="1"/>
              <a:t>terms</a:t>
            </a:r>
            <a:r>
              <a:rPr lang="fr-FR" sz="3200" b="1" dirty="0"/>
              <a:t> of </a:t>
            </a:r>
            <a:r>
              <a:rPr lang="fr-FR" sz="3200" b="1" dirty="0" err="1"/>
              <a:t>reference</a:t>
            </a:r>
            <a:r>
              <a:rPr lang="fr-FR" sz="3200" b="1" dirty="0"/>
              <a:t> </a:t>
            </a:r>
          </a:p>
          <a:p>
            <a:endParaRPr lang="fr-FR" sz="3200" b="1" dirty="0"/>
          </a:p>
          <a:p>
            <a:r>
              <a:rPr lang="fr-FR" sz="3200" b="1" dirty="0"/>
              <a:t>Admit the </a:t>
            </a:r>
            <a:r>
              <a:rPr lang="fr-FR" sz="3200" b="1" dirty="0" err="1"/>
              <a:t>idea</a:t>
            </a:r>
            <a:r>
              <a:rPr lang="fr-FR" sz="3200" b="1" dirty="0"/>
              <a:t> of a </a:t>
            </a:r>
            <a:r>
              <a:rPr lang="fr-FR" sz="3200" b="1" dirty="0" err="1"/>
              <a:t>gradual</a:t>
            </a:r>
            <a:r>
              <a:rPr lang="fr-FR" sz="3200" b="1" dirty="0"/>
              <a:t> and progressive process</a:t>
            </a:r>
          </a:p>
          <a:p>
            <a:endParaRPr lang="fr-FR" sz="3200" b="1" dirty="0"/>
          </a:p>
          <a:p>
            <a:r>
              <a:rPr lang="fr-FR" sz="3200" b="1" dirty="0" err="1"/>
              <a:t>Take</a:t>
            </a:r>
            <a:r>
              <a:rPr lang="fr-FR" sz="3200" b="1" dirty="0"/>
              <a:t> </a:t>
            </a:r>
            <a:r>
              <a:rPr lang="fr-FR" sz="3200" b="1" dirty="0" err="1"/>
              <a:t>into</a:t>
            </a:r>
            <a:r>
              <a:rPr lang="fr-FR" sz="3200" b="1" dirty="0"/>
              <a:t> </a:t>
            </a:r>
            <a:r>
              <a:rPr lang="fr-FR" sz="3200" b="1" dirty="0" err="1"/>
              <a:t>account</a:t>
            </a:r>
            <a:r>
              <a:rPr lang="fr-FR" sz="3200" b="1" dirty="0"/>
              <a:t> </a:t>
            </a:r>
            <a:r>
              <a:rPr lang="fr-FR" sz="3200" b="1" dirty="0" err="1"/>
              <a:t>differences</a:t>
            </a:r>
            <a:r>
              <a:rPr lang="fr-FR" sz="3200" b="1" dirty="0"/>
              <a:t> in the </a:t>
            </a:r>
            <a:r>
              <a:rPr lang="fr-FR" sz="3200" b="1" dirty="0" err="1"/>
              <a:t>interactivity</a:t>
            </a:r>
            <a:r>
              <a:rPr lang="fr-FR" sz="3200" b="1" dirty="0"/>
              <a:t> of States parties  </a:t>
            </a:r>
            <a:r>
              <a:rPr lang="fr-FR" sz="3200" b="1" dirty="0" err="1"/>
              <a:t>with</a:t>
            </a:r>
            <a:r>
              <a:rPr lang="fr-FR" sz="3200" b="1" dirty="0"/>
              <a:t> the </a:t>
            </a:r>
            <a:r>
              <a:rPr lang="fr-FR" sz="3200" b="1" dirty="0" err="1"/>
              <a:t>mechanism</a:t>
            </a:r>
            <a:endParaRPr lang="fr-FR" sz="3200" b="1" dirty="0"/>
          </a:p>
          <a:p>
            <a:endParaRPr lang="fr-FR" sz="3200" b="1" dirty="0"/>
          </a:p>
          <a:p>
            <a:r>
              <a:rPr lang="fr-FR" sz="3200" b="1" dirty="0"/>
              <a:t>Optimise time and ressource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262014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F7988E-2001-38DD-A4F8-6B85FB58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B04B-EFE6-2938-FFB9-0C33A7ED6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200" b="1" dirty="0"/>
              <a:t>Admit the </a:t>
            </a:r>
            <a:r>
              <a:rPr lang="fr-FR" sz="3200" b="1" dirty="0" err="1"/>
              <a:t>idea</a:t>
            </a:r>
            <a:r>
              <a:rPr lang="fr-FR" sz="3200" b="1" dirty="0"/>
              <a:t> </a:t>
            </a:r>
            <a:r>
              <a:rPr lang="fr-FR" sz="3200" b="1" dirty="0" err="1"/>
              <a:t>that</a:t>
            </a:r>
            <a:r>
              <a:rPr lang="fr-FR" sz="3200" b="1" dirty="0"/>
              <a:t> the </a:t>
            </a:r>
            <a:r>
              <a:rPr lang="fr-FR" sz="3200" b="1" dirty="0" err="1"/>
              <a:t>next</a:t>
            </a:r>
            <a:r>
              <a:rPr lang="fr-FR" sz="3200" b="1" dirty="0"/>
              <a:t> phase </a:t>
            </a:r>
            <a:r>
              <a:rPr lang="fr-FR" sz="3200" b="1" dirty="0" err="1"/>
              <a:t>is</a:t>
            </a:r>
            <a:r>
              <a:rPr lang="fr-FR" sz="3200" b="1" dirty="0"/>
              <a:t> a </a:t>
            </a:r>
            <a:r>
              <a:rPr lang="fr-FR" sz="3200" b="1" dirty="0" err="1"/>
              <a:t>transitional</a:t>
            </a:r>
            <a:r>
              <a:rPr lang="fr-FR" sz="3200" b="1" dirty="0"/>
              <a:t> and a new process </a:t>
            </a:r>
            <a:r>
              <a:rPr lang="fr-FR" sz="3200" b="1" dirty="0" err="1"/>
              <a:t>that</a:t>
            </a:r>
            <a:r>
              <a:rPr lang="fr-FR" sz="3200" b="1" dirty="0"/>
              <a:t> </a:t>
            </a:r>
            <a:r>
              <a:rPr lang="fr-FR" sz="3200" b="1" dirty="0" err="1"/>
              <a:t>aims</a:t>
            </a:r>
            <a:r>
              <a:rPr lang="fr-FR" sz="3200" b="1" dirty="0"/>
              <a:t> to:</a:t>
            </a:r>
          </a:p>
          <a:p>
            <a:endParaRPr lang="fr-FR" sz="3200" b="1" dirty="0"/>
          </a:p>
          <a:p>
            <a:r>
              <a:rPr lang="fr-FR" sz="3200" b="1" dirty="0" err="1"/>
              <a:t>Allow</a:t>
            </a:r>
            <a:r>
              <a:rPr lang="fr-FR" sz="3200" b="1" dirty="0"/>
              <a:t> </a:t>
            </a:r>
            <a:r>
              <a:rPr lang="fr-FR" sz="3200" b="1" dirty="0" err="1"/>
              <a:t>Sates</a:t>
            </a:r>
            <a:r>
              <a:rPr lang="fr-FR" sz="3200" b="1" dirty="0"/>
              <a:t> parties to have the </a:t>
            </a:r>
            <a:r>
              <a:rPr lang="fr-FR" sz="3200" b="1" dirty="0" err="1"/>
              <a:t>same</a:t>
            </a:r>
            <a:r>
              <a:rPr lang="fr-FR" sz="3200" b="1" dirty="0"/>
              <a:t> </a:t>
            </a:r>
            <a:r>
              <a:rPr lang="fr-FR" sz="3200" b="1" dirty="0" err="1"/>
              <a:t>understanding</a:t>
            </a:r>
            <a:r>
              <a:rPr lang="fr-FR" sz="3200" b="1" dirty="0"/>
              <a:t> of the </a:t>
            </a:r>
            <a:r>
              <a:rPr lang="fr-FR" sz="3200" b="1" dirty="0" err="1"/>
              <a:t>review</a:t>
            </a:r>
            <a:r>
              <a:rPr lang="fr-FR" sz="3200" b="1" dirty="0"/>
              <a:t> </a:t>
            </a:r>
            <a:r>
              <a:rPr lang="fr-FR" sz="3200" b="1" dirty="0" err="1"/>
              <a:t>criteria</a:t>
            </a:r>
            <a:endParaRPr lang="fr-FR" sz="3200" b="1" dirty="0"/>
          </a:p>
          <a:p>
            <a:pPr marL="0" indent="0">
              <a:buNone/>
            </a:pPr>
            <a:endParaRPr lang="fr-FR" sz="3200" b="1" dirty="0"/>
          </a:p>
          <a:p>
            <a:r>
              <a:rPr lang="fr-FR" sz="3200" b="1" dirty="0" err="1"/>
              <a:t>Give</a:t>
            </a:r>
            <a:r>
              <a:rPr lang="fr-FR" sz="3200" b="1" dirty="0"/>
              <a:t> </a:t>
            </a:r>
            <a:r>
              <a:rPr lang="fr-FR" sz="3200" b="1" dirty="0" err="1"/>
              <a:t>Sates</a:t>
            </a:r>
            <a:r>
              <a:rPr lang="fr-FR" sz="3200" b="1" dirty="0"/>
              <a:t> parties the </a:t>
            </a:r>
            <a:r>
              <a:rPr lang="fr-FR" sz="3200" b="1" dirty="0" err="1"/>
              <a:t>opportunity</a:t>
            </a:r>
            <a:r>
              <a:rPr lang="fr-FR" sz="3200" b="1" dirty="0"/>
              <a:t> to </a:t>
            </a:r>
            <a:r>
              <a:rPr lang="fr-FR" sz="3200" b="1" dirty="0" err="1"/>
              <a:t>share</a:t>
            </a:r>
            <a:r>
              <a:rPr lang="fr-FR" sz="3200" b="1" dirty="0"/>
              <a:t> </a:t>
            </a:r>
            <a:r>
              <a:rPr lang="fr-FR" sz="3200" b="1" dirty="0" err="1"/>
              <a:t>their</a:t>
            </a:r>
            <a:r>
              <a:rPr lang="fr-FR" sz="3200" b="1" dirty="0"/>
              <a:t> </a:t>
            </a:r>
            <a:r>
              <a:rPr lang="fr-FR" sz="3200" b="1" dirty="0" err="1"/>
              <a:t>experiences</a:t>
            </a:r>
            <a:r>
              <a:rPr lang="fr-FR" sz="3200" b="1" dirty="0"/>
              <a:t> on the effective </a:t>
            </a:r>
            <a:r>
              <a:rPr lang="fr-FR" sz="3200" b="1" dirty="0" err="1"/>
              <a:t>implementation</a:t>
            </a:r>
            <a:r>
              <a:rPr lang="fr-FR" sz="3200" b="1" dirty="0"/>
              <a:t> of the provision of the UNCAC </a:t>
            </a:r>
          </a:p>
          <a:p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33632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D8E93-FDC1-2B17-A21D-C082521C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err="1"/>
              <a:t>Measures</a:t>
            </a:r>
            <a:r>
              <a:rPr lang="fr-FR" sz="3600" b="1" dirty="0"/>
              <a:t> </a:t>
            </a:r>
            <a:r>
              <a:rPr lang="fr-FR" sz="3600" b="1" dirty="0" err="1"/>
              <a:t>taken</a:t>
            </a:r>
            <a:r>
              <a:rPr lang="fr-FR" sz="3600" b="1" dirty="0"/>
              <a:t> on the basis of recommandations and observations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4F76DD-28B6-8E70-4594-77A008F4B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r-FR" sz="4000" b="1" dirty="0">
                <a:cs typeface="+mj-cs"/>
              </a:rPr>
              <a:t>Update</a:t>
            </a:r>
            <a:r>
              <a:rPr lang="fr-FR" sz="4000" dirty="0">
                <a:cs typeface="+mj-cs"/>
              </a:rPr>
              <a:t> the national report </a:t>
            </a:r>
            <a:r>
              <a:rPr lang="fr-FR" sz="4000" dirty="0" err="1">
                <a:cs typeface="+mj-cs"/>
              </a:rPr>
              <a:t>according</a:t>
            </a:r>
            <a:r>
              <a:rPr lang="fr-FR" sz="4000" dirty="0">
                <a:cs typeface="+mj-cs"/>
              </a:rPr>
              <a:t> to the </a:t>
            </a:r>
            <a:r>
              <a:rPr lang="fr-FR" sz="4000" dirty="0" err="1">
                <a:cs typeface="+mj-cs"/>
              </a:rPr>
              <a:t>same</a:t>
            </a:r>
            <a:r>
              <a:rPr lang="fr-FR" sz="4000" dirty="0">
                <a:cs typeface="+mj-cs"/>
              </a:rPr>
              <a:t> </a:t>
            </a:r>
            <a:r>
              <a:rPr lang="fr-FR" sz="4000" dirty="0" err="1">
                <a:cs typeface="+mj-cs"/>
              </a:rPr>
              <a:t>modalities</a:t>
            </a:r>
            <a:r>
              <a:rPr lang="fr-FR" sz="4000" dirty="0">
                <a:cs typeface="+mj-cs"/>
              </a:rPr>
              <a:t> of the first phase (self-</a:t>
            </a:r>
            <a:r>
              <a:rPr lang="fr-FR" sz="4000" dirty="0" err="1">
                <a:cs typeface="+mj-cs"/>
              </a:rPr>
              <a:t>evaluation</a:t>
            </a:r>
            <a:r>
              <a:rPr lang="fr-FR" sz="4000" dirty="0">
                <a:cs typeface="+mj-cs"/>
              </a:rPr>
              <a:t> check </a:t>
            </a:r>
            <a:r>
              <a:rPr lang="fr-FR" sz="4000" dirty="0" err="1">
                <a:cs typeface="+mj-cs"/>
              </a:rPr>
              <a:t>list</a:t>
            </a:r>
            <a:r>
              <a:rPr lang="fr-FR" sz="4000" dirty="0">
                <a:cs typeface="+mj-cs"/>
              </a:rPr>
              <a:t>, direct dialogue, country </a:t>
            </a:r>
            <a:r>
              <a:rPr lang="fr-FR" sz="4000" dirty="0" err="1">
                <a:cs typeface="+mj-cs"/>
              </a:rPr>
              <a:t>visit</a:t>
            </a:r>
            <a:r>
              <a:rPr lang="fr-FR" sz="4000" dirty="0">
                <a:cs typeface="+mj-cs"/>
              </a:rPr>
              <a:t>, </a:t>
            </a:r>
            <a:r>
              <a:rPr lang="fr-FR" sz="4000" dirty="0" err="1">
                <a:cs typeface="+mj-cs"/>
              </a:rPr>
              <a:t>executive</a:t>
            </a:r>
            <a:r>
              <a:rPr lang="fr-FR" sz="4000" dirty="0">
                <a:cs typeface="+mj-cs"/>
              </a:rPr>
              <a:t> </a:t>
            </a:r>
            <a:r>
              <a:rPr lang="fr-FR" sz="4000" dirty="0" err="1">
                <a:cs typeface="+mj-cs"/>
              </a:rPr>
              <a:t>summary</a:t>
            </a:r>
            <a:r>
              <a:rPr lang="fr-FR" sz="4000" dirty="0">
                <a:cs typeface="+mj-cs"/>
              </a:rPr>
              <a:t>, …) </a:t>
            </a:r>
            <a:r>
              <a:rPr lang="fr-FR" sz="4000" dirty="0" err="1">
                <a:cs typeface="+mj-cs"/>
              </a:rPr>
              <a:t>taking</a:t>
            </a:r>
            <a:r>
              <a:rPr lang="fr-FR" sz="4000" dirty="0">
                <a:cs typeface="+mj-cs"/>
              </a:rPr>
              <a:t> </a:t>
            </a:r>
            <a:r>
              <a:rPr lang="fr-FR" sz="4000" dirty="0" err="1">
                <a:cs typeface="+mj-cs"/>
              </a:rPr>
              <a:t>into</a:t>
            </a:r>
            <a:r>
              <a:rPr lang="fr-FR" sz="4000" dirty="0">
                <a:cs typeface="+mj-cs"/>
              </a:rPr>
              <a:t> </a:t>
            </a:r>
            <a:r>
              <a:rPr lang="fr-FR" sz="4000" dirty="0" err="1">
                <a:cs typeface="+mj-cs"/>
              </a:rPr>
              <a:t>account</a:t>
            </a:r>
            <a:r>
              <a:rPr lang="fr-FR" sz="4000" dirty="0">
                <a:cs typeface="+mj-cs"/>
              </a:rPr>
              <a:t> the time </a:t>
            </a:r>
            <a:r>
              <a:rPr lang="fr-FR" sz="4000" dirty="0" err="1">
                <a:cs typeface="+mj-cs"/>
              </a:rPr>
              <a:t>unlasted</a:t>
            </a:r>
            <a:r>
              <a:rPr lang="fr-FR" sz="4000" dirty="0">
                <a:cs typeface="+mj-cs"/>
              </a:rPr>
              <a:t> </a:t>
            </a:r>
            <a:r>
              <a:rPr lang="fr-FR" sz="4000" dirty="0" err="1">
                <a:cs typeface="+mj-cs"/>
              </a:rPr>
              <a:t>between</a:t>
            </a:r>
            <a:r>
              <a:rPr lang="fr-FR" sz="4000" dirty="0">
                <a:cs typeface="+mj-cs"/>
              </a:rPr>
              <a:t> the </a:t>
            </a:r>
            <a:r>
              <a:rPr lang="fr-FR" sz="4000" dirty="0" err="1">
                <a:cs typeface="+mj-cs"/>
              </a:rPr>
              <a:t>two</a:t>
            </a:r>
            <a:r>
              <a:rPr lang="fr-FR" sz="4000" dirty="0">
                <a:cs typeface="+mj-cs"/>
              </a:rPr>
              <a:t> </a:t>
            </a:r>
            <a:r>
              <a:rPr lang="fr-FR" sz="4000" dirty="0" err="1">
                <a:cs typeface="+mj-cs"/>
              </a:rPr>
              <a:t>processes</a:t>
            </a:r>
            <a:r>
              <a:rPr lang="fr-FR" sz="4000" dirty="0">
                <a:cs typeface="+mj-cs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fr-FR" sz="4000" dirty="0">
              <a:cs typeface="+mj-cs"/>
            </a:endParaRPr>
          </a:p>
          <a:p>
            <a:pPr>
              <a:lnSpc>
                <a:spcPct val="120000"/>
              </a:lnSpc>
            </a:pPr>
            <a:r>
              <a:rPr lang="fr-FR" sz="4000" b="1" dirty="0" err="1">
                <a:cs typeface="+mj-cs"/>
              </a:rPr>
              <a:t>Add</a:t>
            </a:r>
            <a:r>
              <a:rPr lang="fr-FR" sz="4000" dirty="0">
                <a:cs typeface="+mj-cs"/>
              </a:rPr>
              <a:t> new </a:t>
            </a:r>
            <a:r>
              <a:rPr lang="fr-FR" sz="4000" dirty="0" err="1">
                <a:cs typeface="+mj-cs"/>
              </a:rPr>
              <a:t>developpements</a:t>
            </a:r>
            <a:r>
              <a:rPr lang="fr-FR" sz="4000" dirty="0">
                <a:cs typeface="+mj-cs"/>
              </a:rPr>
              <a:t>, good practices and </a:t>
            </a:r>
            <a:r>
              <a:rPr lang="fr-FR" sz="4000" dirty="0" err="1">
                <a:cs typeface="+mj-cs"/>
              </a:rPr>
              <a:t>measures</a:t>
            </a:r>
            <a:r>
              <a:rPr lang="fr-FR" sz="4000" dirty="0">
                <a:cs typeface="+mj-cs"/>
              </a:rPr>
              <a:t> </a:t>
            </a:r>
            <a:r>
              <a:rPr lang="fr-FR" sz="4000" dirty="0" err="1">
                <a:cs typeface="+mj-cs"/>
              </a:rPr>
              <a:t>taken</a:t>
            </a:r>
            <a:r>
              <a:rPr lang="fr-FR" sz="4000" dirty="0">
                <a:cs typeface="+mj-cs"/>
              </a:rPr>
              <a:t> </a:t>
            </a:r>
            <a:r>
              <a:rPr lang="fr-FR" sz="4000" dirty="0" err="1">
                <a:cs typeface="+mj-cs"/>
              </a:rPr>
              <a:t>outside</a:t>
            </a:r>
            <a:r>
              <a:rPr lang="fr-FR" sz="4000" dirty="0">
                <a:cs typeface="+mj-cs"/>
              </a:rPr>
              <a:t> the recommandations </a:t>
            </a:r>
            <a:r>
              <a:rPr lang="fr-FR" sz="4000" dirty="0" err="1">
                <a:cs typeface="+mj-cs"/>
              </a:rPr>
              <a:t>including</a:t>
            </a:r>
            <a:r>
              <a:rPr lang="fr-FR" sz="4000" dirty="0">
                <a:cs typeface="+mj-cs"/>
              </a:rPr>
              <a:t> </a:t>
            </a:r>
            <a:r>
              <a:rPr lang="fr-FR" sz="4000" dirty="0" err="1">
                <a:cs typeface="+mj-cs"/>
              </a:rPr>
              <a:t>those</a:t>
            </a:r>
            <a:r>
              <a:rPr lang="fr-FR" sz="4000" dirty="0">
                <a:cs typeface="+mj-cs"/>
              </a:rPr>
              <a:t> </a:t>
            </a:r>
            <a:r>
              <a:rPr lang="fr-FR" sz="4000" dirty="0" err="1">
                <a:cs typeface="+mj-cs"/>
              </a:rPr>
              <a:t>taken</a:t>
            </a:r>
            <a:r>
              <a:rPr lang="fr-FR" sz="4000" dirty="0">
                <a:cs typeface="+mj-cs"/>
              </a:rPr>
              <a:t> in the </a:t>
            </a:r>
            <a:r>
              <a:rPr lang="fr-FR" sz="4000" dirty="0" err="1">
                <a:cs typeface="+mj-cs"/>
              </a:rPr>
              <a:t>framework</a:t>
            </a:r>
            <a:r>
              <a:rPr lang="fr-FR" sz="4000" dirty="0">
                <a:cs typeface="+mj-cs"/>
              </a:rPr>
              <a:t> of </a:t>
            </a:r>
            <a:r>
              <a:rPr lang="fr-FR" sz="4000" dirty="0" err="1">
                <a:cs typeface="+mj-cs"/>
              </a:rPr>
              <a:t>other</a:t>
            </a:r>
            <a:r>
              <a:rPr lang="fr-FR" sz="4000" dirty="0">
                <a:cs typeface="+mj-cs"/>
              </a:rPr>
              <a:t> </a:t>
            </a:r>
            <a:r>
              <a:rPr lang="fr-FR" sz="4000" dirty="0" err="1">
                <a:cs typeface="+mj-cs"/>
              </a:rPr>
              <a:t>reviews</a:t>
            </a:r>
            <a:r>
              <a:rPr lang="fr-FR" sz="4000" dirty="0">
                <a:cs typeface="+mj-cs"/>
              </a:rPr>
              <a:t> process</a:t>
            </a:r>
          </a:p>
          <a:p>
            <a:pPr marL="0" indent="0">
              <a:lnSpc>
                <a:spcPct val="120000"/>
              </a:lnSpc>
              <a:buNone/>
            </a:pPr>
            <a:endParaRPr lang="fr-FR" sz="4000" dirty="0">
              <a:cs typeface="+mj-cs"/>
            </a:endParaRPr>
          </a:p>
          <a:p>
            <a:pPr>
              <a:lnSpc>
                <a:spcPct val="120000"/>
              </a:lnSpc>
            </a:pPr>
            <a:r>
              <a:rPr lang="fr-FR" sz="4000" b="1" dirty="0">
                <a:cs typeface="+mj-cs"/>
              </a:rPr>
              <a:t>Mention</a:t>
            </a:r>
            <a:r>
              <a:rPr lang="fr-FR" sz="4000" dirty="0">
                <a:cs typeface="+mj-cs"/>
              </a:rPr>
              <a:t> the </a:t>
            </a:r>
            <a:r>
              <a:rPr lang="fr-FR" sz="4000" dirty="0" err="1">
                <a:cs typeface="+mj-cs"/>
              </a:rPr>
              <a:t>aereas</a:t>
            </a:r>
            <a:r>
              <a:rPr lang="fr-FR" sz="4000" dirty="0">
                <a:cs typeface="+mj-cs"/>
              </a:rPr>
              <a:t> </a:t>
            </a:r>
            <a:r>
              <a:rPr lang="fr-FR" sz="4000" dirty="0" err="1">
                <a:cs typeface="+mj-cs"/>
              </a:rPr>
              <a:t>that</a:t>
            </a:r>
            <a:r>
              <a:rPr lang="fr-FR" sz="4000" dirty="0">
                <a:cs typeface="+mj-cs"/>
              </a:rPr>
              <a:t> have </a:t>
            </a:r>
            <a:r>
              <a:rPr lang="fr-FR" sz="4000" dirty="0" err="1">
                <a:cs typeface="+mj-cs"/>
              </a:rPr>
              <a:t>benefitted</a:t>
            </a:r>
            <a:r>
              <a:rPr lang="fr-FR" sz="4000" dirty="0">
                <a:cs typeface="+mj-cs"/>
              </a:rPr>
              <a:t> </a:t>
            </a:r>
            <a:r>
              <a:rPr lang="fr-FR" sz="4000" dirty="0" err="1">
                <a:cs typeface="+mj-cs"/>
              </a:rPr>
              <a:t>from</a:t>
            </a:r>
            <a:r>
              <a:rPr lang="fr-FR" sz="4000" dirty="0">
                <a:cs typeface="+mj-cs"/>
              </a:rPr>
              <a:t> </a:t>
            </a:r>
            <a:r>
              <a:rPr lang="fr-FR" sz="4000" dirty="0" err="1">
                <a:cs typeface="+mj-cs"/>
              </a:rPr>
              <a:t>technical</a:t>
            </a:r>
            <a:r>
              <a:rPr lang="fr-FR" sz="4000" dirty="0">
                <a:cs typeface="+mj-cs"/>
              </a:rPr>
              <a:t> assistance </a:t>
            </a:r>
          </a:p>
          <a:p>
            <a:pPr marL="0" indent="0">
              <a:buNone/>
            </a:pPr>
            <a:endParaRPr lang="en-US" sz="2800" dirty="0">
              <a:cs typeface="+mj-c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52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0AFA0-B71D-7486-4A52-433C2ED8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72" y="365125"/>
            <a:ext cx="10351827" cy="1026947"/>
          </a:xfrm>
        </p:spPr>
        <p:txBody>
          <a:bodyPr>
            <a:normAutofit fontScale="90000"/>
          </a:bodyPr>
          <a:lstStyle/>
          <a:p>
            <a:r>
              <a:rPr lang="fr-FR" sz="4000" b="1" dirty="0" err="1"/>
              <a:t>Practical</a:t>
            </a:r>
            <a:r>
              <a:rPr lang="fr-FR" sz="4000" b="1" dirty="0"/>
              <a:t> </a:t>
            </a:r>
            <a:r>
              <a:rPr lang="fr-FR" sz="4000" b="1" dirty="0" err="1"/>
              <a:t>implementation</a:t>
            </a:r>
            <a:r>
              <a:rPr lang="fr-FR" sz="4000" b="1" dirty="0"/>
              <a:t> and </a:t>
            </a:r>
            <a:r>
              <a:rPr lang="fr-FR" sz="4000" b="1" dirty="0" err="1"/>
              <a:t>effectiveness</a:t>
            </a:r>
            <a:r>
              <a:rPr lang="fr-FR" sz="4000" b="1" dirty="0"/>
              <a:t> of </a:t>
            </a:r>
            <a:r>
              <a:rPr lang="fr-FR" sz="4000" b="1" dirty="0" err="1"/>
              <a:t>meaures</a:t>
            </a:r>
            <a:r>
              <a:rPr lang="fr-FR" sz="4000" b="1" dirty="0"/>
              <a:t> </a:t>
            </a:r>
            <a:r>
              <a:rPr lang="fr-FR" sz="4000" b="1" dirty="0" err="1"/>
              <a:t>taken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C1CCC-BEC9-52ED-8B1F-C703CC8DB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745" y="1801504"/>
            <a:ext cx="10351827" cy="4102503"/>
          </a:xfrm>
        </p:spPr>
        <p:txBody>
          <a:bodyPr>
            <a:noAutofit/>
          </a:bodyPr>
          <a:lstStyle/>
          <a:p>
            <a:r>
              <a:rPr lang="fr-FR" sz="3200" b="1" dirty="0" err="1"/>
              <a:t>Voluntary</a:t>
            </a:r>
            <a:r>
              <a:rPr lang="fr-FR" sz="3200" b="1" dirty="0"/>
              <a:t> </a:t>
            </a:r>
            <a:r>
              <a:rPr lang="fr-FR" sz="3200" b="1" dirty="0" err="1"/>
              <a:t>reporting</a:t>
            </a:r>
            <a:r>
              <a:rPr lang="fr-FR" sz="3200" b="1" dirty="0"/>
              <a:t> </a:t>
            </a:r>
            <a:r>
              <a:rPr lang="fr-FR" sz="3200" b="1" dirty="0" err="1"/>
              <a:t>during</a:t>
            </a:r>
            <a:r>
              <a:rPr lang="fr-FR" sz="3200" b="1" dirty="0"/>
              <a:t> IRG sessions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/>
              <a:t>On a </a:t>
            </a:r>
            <a:r>
              <a:rPr lang="fr-FR" sz="2800" dirty="0" err="1"/>
              <a:t>volontary</a:t>
            </a:r>
            <a:r>
              <a:rPr lang="fr-FR" sz="2800" dirty="0"/>
              <a:t> basis  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/>
              <a:t>On the </a:t>
            </a:r>
            <a:r>
              <a:rPr lang="fr-FR" sz="2800" dirty="0" err="1"/>
              <a:t>volontary</a:t>
            </a:r>
            <a:r>
              <a:rPr lang="fr-FR" sz="2800" dirty="0"/>
              <a:t> use of the </a:t>
            </a:r>
            <a:r>
              <a:rPr lang="fr-FR" sz="2800" dirty="0" err="1"/>
              <a:t>statistical</a:t>
            </a:r>
            <a:r>
              <a:rPr lang="fr-FR" sz="2800" dirty="0"/>
              <a:t> </a:t>
            </a:r>
            <a:r>
              <a:rPr lang="fr-FR" sz="2800" dirty="0" err="1"/>
              <a:t>framework</a:t>
            </a:r>
            <a:r>
              <a:rPr lang="fr-FR" sz="2800" dirty="0"/>
              <a:t> </a:t>
            </a:r>
            <a:r>
              <a:rPr lang="fr-FR" sz="2800" dirty="0" err="1"/>
              <a:t>prepared</a:t>
            </a:r>
            <a:r>
              <a:rPr lang="fr-FR" sz="2800" dirty="0"/>
              <a:t> by UNODC  ( </a:t>
            </a:r>
            <a:r>
              <a:rPr lang="en-US" sz="2800" dirty="0"/>
              <a:t>CAC/COSP/2023/CRP.10 – para 14)</a:t>
            </a:r>
          </a:p>
        </p:txBody>
      </p:sp>
    </p:spTree>
    <p:extLst>
      <p:ext uri="{BB962C8B-B14F-4D97-AF65-F5344CB8AC3E}">
        <p14:creationId xmlns:p14="http://schemas.microsoft.com/office/powerpoint/2010/main" val="177836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61811-6136-4850-4760-57F540D1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err="1"/>
              <a:t>Voluntary</a:t>
            </a:r>
            <a:r>
              <a:rPr lang="fr-FR" sz="4000" b="1" dirty="0"/>
              <a:t> </a:t>
            </a:r>
            <a:r>
              <a:rPr lang="fr-FR" sz="4000" b="1" dirty="0" err="1"/>
              <a:t>reporting</a:t>
            </a:r>
            <a:r>
              <a:rPr lang="fr-FR" sz="4000" b="1" dirty="0"/>
              <a:t> </a:t>
            </a:r>
            <a:r>
              <a:rPr lang="fr-FR" sz="4000" b="1" dirty="0" err="1"/>
              <a:t>during</a:t>
            </a:r>
            <a:r>
              <a:rPr lang="fr-FR" sz="4000" b="1" dirty="0"/>
              <a:t> IRG sessions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AA4145-030C-C821-0834-099DEF2D1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The State party </a:t>
            </a:r>
            <a:r>
              <a:rPr lang="fr-FR" b="1" dirty="0" err="1"/>
              <a:t>under</a:t>
            </a:r>
            <a:r>
              <a:rPr lang="fr-FR" b="1" dirty="0"/>
              <a:t> </a:t>
            </a:r>
            <a:r>
              <a:rPr lang="fr-FR" b="1" dirty="0" err="1"/>
              <a:t>review</a:t>
            </a:r>
            <a:r>
              <a:rPr lang="fr-FR" b="1" dirty="0"/>
              <a:t> </a:t>
            </a:r>
            <a:r>
              <a:rPr lang="fr-FR" b="1" dirty="0" err="1"/>
              <a:t>could</a:t>
            </a:r>
            <a:r>
              <a:rPr lang="fr-FR" b="1" dirty="0"/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fr-FR" sz="2800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800" dirty="0"/>
              <a:t>Associate the </a:t>
            </a:r>
            <a:r>
              <a:rPr lang="fr-FR" sz="2800" dirty="0" err="1"/>
              <a:t>reviewing</a:t>
            </a:r>
            <a:r>
              <a:rPr lang="fr-FR" sz="2800" dirty="0"/>
              <a:t> States parties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800" dirty="0"/>
              <a:t>Associate the State parties or organisations </a:t>
            </a:r>
            <a:r>
              <a:rPr lang="fr-FR" sz="2800" dirty="0" err="1"/>
              <a:t>that</a:t>
            </a:r>
            <a:r>
              <a:rPr lang="fr-FR" sz="2800" dirty="0"/>
              <a:t> have </a:t>
            </a:r>
            <a:r>
              <a:rPr lang="fr-FR" sz="2800" dirty="0" err="1"/>
              <a:t>provided</a:t>
            </a:r>
            <a:r>
              <a:rPr lang="fr-FR" sz="2800" dirty="0"/>
              <a:t> </a:t>
            </a:r>
            <a:r>
              <a:rPr lang="fr-FR" sz="2800" dirty="0" err="1"/>
              <a:t>technical</a:t>
            </a:r>
            <a:r>
              <a:rPr lang="fr-FR" sz="2800" dirty="0"/>
              <a:t> Assistance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800" dirty="0" err="1"/>
              <a:t>Accept</a:t>
            </a:r>
            <a:r>
              <a:rPr lang="fr-FR" sz="2800" dirty="0"/>
              <a:t> or not a </a:t>
            </a:r>
            <a:r>
              <a:rPr lang="fr-FR" sz="2800" dirty="0" err="1"/>
              <a:t>debate</a:t>
            </a:r>
            <a:endParaRPr lang="fr-FR" sz="2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800" dirty="0" err="1"/>
              <a:t>Accept</a:t>
            </a:r>
            <a:r>
              <a:rPr lang="fr-FR" sz="2800" dirty="0"/>
              <a:t> to </a:t>
            </a:r>
            <a:r>
              <a:rPr lang="fr-FR" sz="2800" dirty="0" err="1"/>
              <a:t>publish</a:t>
            </a:r>
            <a:r>
              <a:rPr lang="fr-FR" sz="2800" dirty="0"/>
              <a:t> the report on the country profile page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800" dirty="0" err="1"/>
              <a:t>Accept</a:t>
            </a:r>
            <a:r>
              <a:rPr lang="fr-FR" sz="2800" dirty="0"/>
              <a:t> to </a:t>
            </a:r>
            <a:r>
              <a:rPr lang="fr-FR" sz="2800" dirty="0" err="1"/>
              <a:t>publish</a:t>
            </a:r>
            <a:r>
              <a:rPr lang="fr-FR" sz="2800" dirty="0"/>
              <a:t> a </a:t>
            </a:r>
            <a:r>
              <a:rPr lang="fr-FR" sz="2800" dirty="0" err="1"/>
              <a:t>press</a:t>
            </a:r>
            <a:r>
              <a:rPr lang="fr-FR" sz="2800" dirty="0"/>
              <a:t> release or a </a:t>
            </a:r>
            <a:r>
              <a:rPr lang="fr-FR" sz="2800" dirty="0" err="1"/>
              <a:t>summary</a:t>
            </a:r>
            <a:r>
              <a:rPr lang="fr-FR" sz="2800" dirty="0"/>
              <a:t> of the report and </a:t>
            </a:r>
            <a:r>
              <a:rPr lang="fr-FR" sz="2800" dirty="0" err="1"/>
              <a:t>debates</a:t>
            </a:r>
            <a:r>
              <a:rPr lang="fr-FR" sz="2800" dirty="0"/>
              <a:t> on the UNODC </a:t>
            </a:r>
            <a:r>
              <a:rPr lang="fr-FR" sz="2800" dirty="0" err="1"/>
              <a:t>website</a:t>
            </a:r>
            <a:endParaRPr lang="fr-FR" sz="2800" dirty="0"/>
          </a:p>
          <a:p>
            <a:pPr lvl="2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729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487BD-99F9-2FAD-EC0F-CA0C6615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7C264-8BA5-922C-06A4-42694DB2C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err="1"/>
              <a:t>Presentation</a:t>
            </a:r>
            <a:r>
              <a:rPr lang="fr-FR" sz="3200" dirty="0"/>
              <a:t> to the IRG can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retained</a:t>
            </a:r>
            <a:r>
              <a:rPr lang="fr-FR" sz="3200" dirty="0"/>
              <a:t> in the </a:t>
            </a:r>
            <a:r>
              <a:rPr lang="fr-FR" sz="3200" dirty="0" err="1"/>
              <a:t>event</a:t>
            </a:r>
            <a:r>
              <a:rPr lang="fr-FR" sz="3200" dirty="0"/>
              <a:t> of </a:t>
            </a:r>
            <a:r>
              <a:rPr lang="fr-FR" sz="3200" dirty="0" err="1"/>
              <a:t>maintaining</a:t>
            </a:r>
            <a:r>
              <a:rPr lang="fr-FR" sz="3200" dirty="0"/>
              <a:t> the </a:t>
            </a:r>
            <a:r>
              <a:rPr lang="fr-FR" sz="3200" dirty="0" err="1"/>
              <a:t>current</a:t>
            </a:r>
            <a:r>
              <a:rPr lang="fr-FR" sz="3200" dirty="0"/>
              <a:t> structure in accordance </a:t>
            </a:r>
            <a:r>
              <a:rPr lang="fr-FR" sz="3200" dirty="0" err="1"/>
              <a:t>with</a:t>
            </a:r>
            <a:r>
              <a:rPr lang="fr-FR" sz="3200" dirty="0"/>
              <a:t> Conf. </a:t>
            </a:r>
            <a:r>
              <a:rPr lang="fr-FR" sz="3200" dirty="0" err="1"/>
              <a:t>Reso</a:t>
            </a:r>
            <a:r>
              <a:rPr lang="fr-FR" sz="3200" dirty="0"/>
              <a:t>. 3/1</a:t>
            </a:r>
          </a:p>
          <a:p>
            <a:endParaRPr lang="fr-FR" sz="3200" dirty="0"/>
          </a:p>
          <a:p>
            <a:r>
              <a:rPr lang="fr-FR" sz="3200" dirty="0"/>
              <a:t>It can </a:t>
            </a:r>
            <a:r>
              <a:rPr lang="fr-FR" sz="3200" dirty="0" err="1"/>
              <a:t>also</a:t>
            </a:r>
            <a:r>
              <a:rPr lang="fr-FR" sz="3200" dirty="0"/>
              <a:t>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applied</a:t>
            </a:r>
            <a:r>
              <a:rPr lang="fr-FR" sz="3200" dirty="0"/>
              <a:t> to </a:t>
            </a:r>
            <a:r>
              <a:rPr lang="fr-FR" sz="3200" dirty="0" err="1"/>
              <a:t>chapter</a:t>
            </a:r>
            <a:r>
              <a:rPr lang="fr-FR" sz="3200" dirty="0"/>
              <a:t> (II) in </a:t>
            </a:r>
            <a:r>
              <a:rPr lang="fr-FR" sz="3200" dirty="0" err="1"/>
              <a:t>parallel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the </a:t>
            </a:r>
            <a:r>
              <a:rPr lang="fr-FR" sz="3200" dirty="0" err="1"/>
              <a:t>conduct</a:t>
            </a:r>
            <a:r>
              <a:rPr lang="fr-FR" sz="3200" dirty="0"/>
              <a:t> of the « </a:t>
            </a:r>
            <a:r>
              <a:rPr lang="fr-FR" sz="3200" dirty="0" err="1"/>
              <a:t>classical</a:t>
            </a:r>
            <a:r>
              <a:rPr lang="fr-FR" sz="3200" dirty="0"/>
              <a:t> » </a:t>
            </a:r>
            <a:r>
              <a:rPr lang="fr-FR" sz="3200" dirty="0" err="1"/>
              <a:t>review</a:t>
            </a:r>
            <a:r>
              <a:rPr lang="fr-FR" sz="3200" dirty="0"/>
              <a:t> on the </a:t>
            </a:r>
            <a:r>
              <a:rPr lang="fr-FR" sz="3200" dirty="0" err="1"/>
              <a:t>chapters</a:t>
            </a:r>
            <a:r>
              <a:rPr lang="fr-FR" sz="3200" dirty="0"/>
              <a:t> </a:t>
            </a:r>
            <a:r>
              <a:rPr lang="fr-FR" sz="3200" dirty="0" err="1"/>
              <a:t>concerned</a:t>
            </a:r>
            <a:r>
              <a:rPr lang="fr-FR" sz="3200" dirty="0"/>
              <a:t> in accordance </a:t>
            </a:r>
            <a:r>
              <a:rPr lang="fr-FR" sz="3200" dirty="0" err="1"/>
              <a:t>with</a:t>
            </a:r>
            <a:r>
              <a:rPr lang="fr-FR" sz="3200" dirty="0"/>
              <a:t> Conf. </a:t>
            </a:r>
            <a:r>
              <a:rPr lang="fr-FR" sz="3200" dirty="0" err="1"/>
              <a:t>Res</a:t>
            </a:r>
            <a:r>
              <a:rPr lang="fr-FR" sz="3200" dirty="0"/>
              <a:t>. 3/1, (</a:t>
            </a:r>
            <a:r>
              <a:rPr lang="fr-FR" sz="3200" dirty="0" err="1"/>
              <a:t>taking</a:t>
            </a:r>
            <a:r>
              <a:rPr lang="fr-FR" sz="3200" dirty="0"/>
              <a:t> in </a:t>
            </a:r>
            <a:r>
              <a:rPr lang="fr-FR" sz="3200" dirty="0" err="1"/>
              <a:t>account</a:t>
            </a:r>
            <a:r>
              <a:rPr lang="fr-FR" sz="3200" dirty="0"/>
              <a:t> the </a:t>
            </a:r>
            <a:r>
              <a:rPr lang="fr-FR" sz="3200" dirty="0" err="1"/>
              <a:t>complexity</a:t>
            </a:r>
            <a:r>
              <a:rPr lang="fr-FR" sz="3200" dirty="0"/>
              <a:t> of </a:t>
            </a:r>
            <a:r>
              <a:rPr lang="fr-FR" sz="3200" dirty="0" err="1"/>
              <a:t>chapter</a:t>
            </a:r>
            <a:r>
              <a:rPr lang="fr-FR" sz="3200" dirty="0"/>
              <a:t> II and </a:t>
            </a:r>
            <a:r>
              <a:rPr lang="fr-FR" sz="3200" dirty="0" err="1"/>
              <a:t>it’s</a:t>
            </a:r>
            <a:r>
              <a:rPr lang="fr-FR" sz="3200" dirty="0"/>
              <a:t> importance in the </a:t>
            </a:r>
            <a:r>
              <a:rPr lang="fr-FR" sz="3200" dirty="0" err="1"/>
              <a:t>implementation</a:t>
            </a:r>
            <a:r>
              <a:rPr lang="fr-FR" sz="3200" dirty="0"/>
              <a:t> of national </a:t>
            </a:r>
            <a:r>
              <a:rPr lang="fr-FR" sz="3200" dirty="0" err="1"/>
              <a:t>policies</a:t>
            </a:r>
            <a:r>
              <a:rPr lang="fr-FR" sz="3200" dirty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4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66506" y="858888"/>
            <a:ext cx="4621328" cy="1016872"/>
          </a:xfrm>
          <a:prstGeom prst="rect">
            <a:avLst/>
          </a:prstGeom>
        </p:spPr>
        <p:txBody>
          <a:bodyPr vert="horz" wrap="square" lIns="0" tIns="7611" rIns="0" bIns="0" rtlCol="0" anchor="ctr">
            <a:spAutoFit/>
          </a:bodyPr>
          <a:lstStyle/>
          <a:p>
            <a:pPr marL="8456">
              <a:lnSpc>
                <a:spcPct val="100000"/>
              </a:lnSpc>
              <a:spcBef>
                <a:spcPts val="60"/>
              </a:spcBef>
            </a:pPr>
            <a:r>
              <a:rPr lang="fr-FR" sz="6558" b="1" spc="3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Thanks</a:t>
            </a:r>
            <a:r>
              <a:rPr lang="fr-FR" sz="6558" b="1" spc="3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!</a:t>
            </a:r>
            <a:endParaRPr sz="655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8900" y="2599725"/>
            <a:ext cx="6519751" cy="2215860"/>
          </a:xfrm>
          <a:prstGeom prst="rect">
            <a:avLst/>
          </a:prstGeom>
        </p:spPr>
        <p:txBody>
          <a:bodyPr vert="horz" wrap="square" lIns="0" tIns="2537" rIns="0" bIns="0" rtlCol="0">
            <a:spAutoFit/>
          </a:bodyPr>
          <a:lstStyle/>
          <a:p>
            <a:pPr marL="8033" marR="3382" algn="ctr">
              <a:lnSpc>
                <a:spcPct val="200000"/>
              </a:lnSpc>
              <a:spcBef>
                <a:spcPts val="20"/>
              </a:spcBef>
            </a:pPr>
            <a:r>
              <a:rPr lang="en-US" sz="2397" b="1" u="sng" spc="1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  <a:hlinkClick r:id="rId2"/>
              </a:rPr>
              <a:t>contact</a:t>
            </a:r>
            <a:r>
              <a:rPr sz="2397" b="1" u="sng" spc="1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  <a:hlinkClick r:id="rId2"/>
              </a:rPr>
              <a:t>@</a:t>
            </a:r>
            <a:r>
              <a:rPr lang="en-US" sz="2397" b="1" u="sng" spc="1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  <a:hlinkClick r:id="rId2"/>
              </a:rPr>
              <a:t>ocrc.gov</a:t>
            </a:r>
            <a:r>
              <a:rPr sz="2397" b="1" u="sng" spc="1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  <a:hlinkClick r:id="rId2"/>
              </a:rPr>
              <a:t>.</a:t>
            </a:r>
            <a:r>
              <a:rPr lang="en-US" sz="2397" b="1" u="sng" spc="1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  <a:hlinkClick r:id="rId2"/>
              </a:rPr>
              <a:t>dz</a:t>
            </a:r>
            <a:r>
              <a:rPr lang="en-US" sz="2397" b="1" u="sng" spc="1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endParaRPr sz="2397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  <a:p>
            <a:pPr algn="ctr">
              <a:lnSpc>
                <a:spcPct val="200000"/>
              </a:lnSpc>
            </a:pPr>
            <a:r>
              <a:rPr lang="en-US" sz="2397" b="1" spc="-449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+213   23   48   00  82</a:t>
            </a:r>
            <a:endParaRPr lang="en-US" sz="239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  <a:p>
            <a:pPr algn="ctr">
              <a:lnSpc>
                <a:spcPct val="200000"/>
              </a:lnSpc>
            </a:pPr>
            <a:r>
              <a:rPr sz="2397" b="1" u="sng" spc="103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  <a:hlinkClick r:id="rId3"/>
              </a:rPr>
              <a:t>ww</a:t>
            </a:r>
            <a:r>
              <a:rPr sz="2397" b="1" u="sng" spc="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  <a:hlinkClick r:id="rId3"/>
              </a:rPr>
              <a:t>w</a:t>
            </a:r>
            <a:r>
              <a:rPr sz="2397" b="1" u="sng" spc="-343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  <a:hlinkClick r:id="rId3"/>
              </a:rPr>
              <a:t>.</a:t>
            </a:r>
            <a:r>
              <a:rPr lang="en-US" sz="2397" b="1" u="sng" spc="1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  <a:hlinkClick r:id="rId4"/>
              </a:rPr>
              <a:t> ocrc.gov.</a:t>
            </a:r>
            <a:r>
              <a:rPr lang="en-US" sz="2397" b="1" u="sng" spc="1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dz</a:t>
            </a:r>
            <a:r>
              <a:rPr lang="en-US" sz="2397" b="1" u="sng" spc="1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endParaRPr lang="en-US" sz="2397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22" y="2748365"/>
            <a:ext cx="2359287" cy="2359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8885" y="5256292"/>
            <a:ext cx="2219760" cy="58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98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SCAN TO LEARN MORE ABOUT</a:t>
            </a:r>
          </a:p>
        </p:txBody>
      </p:sp>
    </p:spTree>
    <p:extLst>
      <p:ext uri="{BB962C8B-B14F-4D97-AF65-F5344CB8AC3E}">
        <p14:creationId xmlns:p14="http://schemas.microsoft.com/office/powerpoint/2010/main" val="55341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81849" y="1392707"/>
            <a:ext cx="11618856" cy="1445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930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454" indent="-342454">
              <a:buFont typeface="+mj-lt"/>
              <a:buAutoNum type="arabicPeriod"/>
            </a:pPr>
            <a:endParaRPr lang="en-US" sz="293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454" indent="-342454">
              <a:buFont typeface="+mj-lt"/>
              <a:buAutoNum type="arabicPeriod"/>
            </a:pPr>
            <a:endParaRPr lang="en-US" sz="29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Transparency - Free security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6" y="2342407"/>
            <a:ext cx="1217696" cy="121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2250" y="3863925"/>
            <a:ext cx="2123402" cy="4202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1" b="1" spc="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TRANSPARENT</a:t>
            </a:r>
            <a:endParaRPr lang="en-US" sz="79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Efficiency - Free time and date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15" y="2288549"/>
            <a:ext cx="1217696" cy="121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78403" y="3799828"/>
            <a:ext cx="1534394" cy="4202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1" b="1" spc="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  <a:endParaRPr lang="en-US" sz="79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2912" y="2311245"/>
            <a:ext cx="1217697" cy="12176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02573" y="3799617"/>
            <a:ext cx="2359941" cy="4202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1" b="1" spc="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NON-INTRUSIVE</a:t>
            </a:r>
            <a:endParaRPr lang="en-US" sz="79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50547" y="2313562"/>
            <a:ext cx="1217697" cy="12176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00657" y="3799618"/>
            <a:ext cx="1595052" cy="4202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1" b="1" spc="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INCLUSIVE</a:t>
            </a:r>
            <a:endParaRPr lang="en-US" sz="79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08517" y="2325229"/>
            <a:ext cx="1217697" cy="12176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53514" y="3803536"/>
            <a:ext cx="1657441" cy="4202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1" b="1" spc="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IMPARTIAL</a:t>
            </a:r>
            <a:endParaRPr lang="en-US" sz="79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49119" y="197189"/>
            <a:ext cx="13156655" cy="707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995" b="1" spc="-9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Guiding principles and characteristics of the Mechanism</a:t>
            </a:r>
            <a:endParaRPr lang="en-US" sz="399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624" y="334021"/>
            <a:ext cx="12185424" cy="707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995" b="1" spc="-9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Guiding principles and characteristics of the Mechanism</a:t>
            </a:r>
            <a:endParaRPr lang="en-US" sz="399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6" name="Picture 2" descr="Friendship - Free gestures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30" y="2411562"/>
            <a:ext cx="1826544" cy="182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2264" y="4855252"/>
            <a:ext cx="3326873" cy="50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3" b="1" spc="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NON-ADVERSARIAL</a:t>
            </a:r>
            <a:endParaRPr lang="en-US" sz="1198" dirty="0"/>
          </a:p>
        </p:txBody>
      </p:sp>
      <p:sp>
        <p:nvSpPr>
          <p:cNvPr id="3" name="Rectangle 2"/>
          <p:cNvSpPr/>
          <p:nvPr/>
        </p:nvSpPr>
        <p:spPr>
          <a:xfrm>
            <a:off x="5759163" y="3089164"/>
            <a:ext cx="698717" cy="50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3" b="1" spc="-93" dirty="0">
                <a:solidFill>
                  <a:prstClr val="black"/>
                </a:solidFill>
                <a:cs typeface="Times New Roman" panose="02020603050405020304" pitchFamily="18" charset="0"/>
              </a:rPr>
              <a:t>and</a:t>
            </a:r>
            <a:endParaRPr lang="en-US" sz="1198" dirty="0"/>
          </a:p>
        </p:txBody>
      </p:sp>
      <p:sp>
        <p:nvSpPr>
          <p:cNvPr id="5" name="Rectangle 4"/>
          <p:cNvSpPr/>
          <p:nvPr/>
        </p:nvSpPr>
        <p:spPr>
          <a:xfrm>
            <a:off x="8045983" y="4650320"/>
            <a:ext cx="2624436" cy="797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n-US" sz="2663" b="1" spc="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NON-PUNITIVE</a:t>
            </a:r>
            <a:endParaRPr lang="en-US" sz="2663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8444" y="2411562"/>
            <a:ext cx="1826545" cy="18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1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631111" y="4737353"/>
            <a:ext cx="9437149" cy="91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3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Not produce any form of ranking</a:t>
            </a:r>
          </a:p>
          <a:p>
            <a:pPr marL="342454" indent="-342454" algn="ctr">
              <a:buFont typeface="+mj-lt"/>
              <a:buAutoNum type="arabicPeriod"/>
            </a:pPr>
            <a:endParaRPr lang="en-US" sz="2663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49119" y="197189"/>
            <a:ext cx="13156655" cy="707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995" b="1" spc="-9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Guiding principles and characteristics of the Mechanism</a:t>
            </a:r>
            <a:endParaRPr lang="en-US" sz="399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6091" y="1653192"/>
            <a:ext cx="3247191" cy="32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4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BD690-ABC5-0634-D440-CC4520EC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en-US" sz="44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O</a:t>
            </a:r>
            <a:r>
              <a:rPr lang="en-US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bservations on the progress of the </a:t>
            </a:r>
            <a:r>
              <a:rPr lang="en-US" b="1" spc="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prosess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3FEE47-5BC1-D381-68FB-A4C0AB2BE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sz="36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Difficulties in  the timely conduct of the review process</a:t>
            </a:r>
          </a:p>
          <a:p>
            <a:pPr marL="0" indent="0">
              <a:buNone/>
            </a:pPr>
            <a:endParaRPr lang="en-US" sz="3600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sz="36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Lack of interest</a:t>
            </a:r>
          </a:p>
          <a:p>
            <a:endParaRPr lang="en-US" sz="3600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sz="36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Lack of enthusiasm</a:t>
            </a:r>
          </a:p>
          <a:p>
            <a:endParaRPr lang="en-US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28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770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04" y="920410"/>
            <a:ext cx="11028452" cy="614794"/>
          </a:xfrm>
        </p:spPr>
        <p:txBody>
          <a:bodyPr>
            <a:noAutofit/>
          </a:bodyPr>
          <a:lstStyle/>
          <a:p>
            <a:pPr algn="ctr" rtl="1"/>
            <a:r>
              <a:rPr lang="en-US" sz="4000" b="1" dirty="0"/>
              <a:t>What solution to adopt and on what basis?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66" y="1815152"/>
            <a:ext cx="10099343" cy="4694829"/>
          </a:xfrm>
        </p:spPr>
        <p:txBody>
          <a:bodyPr>
            <a:normAutofit/>
          </a:bodyPr>
          <a:lstStyle/>
          <a:p>
            <a:endParaRPr lang="en-US" sz="3595" dirty="0"/>
          </a:p>
          <a:p>
            <a:r>
              <a:rPr lang="en-US" sz="3300" dirty="0"/>
              <a:t>Duty and responsibility to enhance the authority and the credibility of the review exercise according to the guiding principles</a:t>
            </a:r>
          </a:p>
          <a:p>
            <a:endParaRPr lang="en-US" sz="3300" dirty="0"/>
          </a:p>
          <a:p>
            <a:r>
              <a:rPr lang="en-US" sz="3300" dirty="0"/>
              <a:t>Adherence to the guiding principles should not preclude efforts to identify ways to render the mechanism more effective </a:t>
            </a:r>
          </a:p>
          <a:p>
            <a:endParaRPr lang="en-US" sz="3200" b="1" dirty="0"/>
          </a:p>
          <a:p>
            <a:endParaRPr lang="en-US" sz="3595" dirty="0"/>
          </a:p>
        </p:txBody>
      </p:sp>
    </p:spTree>
    <p:extLst>
      <p:ext uri="{BB962C8B-B14F-4D97-AF65-F5344CB8AC3E}">
        <p14:creationId xmlns:p14="http://schemas.microsoft.com/office/powerpoint/2010/main" val="339456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616365" y="2289394"/>
            <a:ext cx="7533532" cy="3807659"/>
          </a:xfrm>
          <a:prstGeom prst="rect">
            <a:avLst/>
          </a:prstGeom>
        </p:spPr>
        <p:txBody>
          <a:bodyPr vert="horz" wrap="square" lIns="0" tIns="5919" rIns="0" bIns="0" rtlCol="0">
            <a:spAutoFit/>
          </a:bodyPr>
          <a:lstStyle/>
          <a:p>
            <a:pPr marL="8456" marR="3382" algn="just">
              <a:lnSpc>
                <a:spcPct val="200000"/>
              </a:lnSpc>
              <a:spcBef>
                <a:spcPts val="47"/>
              </a:spcBef>
            </a:pPr>
            <a:r>
              <a:rPr lang="en-US" sz="32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</a:t>
            </a:r>
            <a:r>
              <a:rPr lang="en-US" sz="3200" spc="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ongoing </a:t>
            </a:r>
            <a:r>
              <a:rPr lang="en-US" sz="32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and</a:t>
            </a:r>
            <a:r>
              <a:rPr lang="en-US" sz="3200" spc="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gradual </a:t>
            </a:r>
            <a:r>
              <a:rPr lang="en-US" sz="32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process</a:t>
            </a:r>
            <a:r>
              <a:rPr lang="en-US" sz="3200" spc="-76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</a:p>
          <a:p>
            <a:pPr marL="8456" marR="3382" algn="just">
              <a:lnSpc>
                <a:spcPct val="200000"/>
              </a:lnSpc>
              <a:spcBef>
                <a:spcPts val="47"/>
              </a:spcBef>
            </a:pPr>
            <a:r>
              <a:rPr lang="en-US" sz="3200" spc="-76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It should adopt:</a:t>
            </a:r>
          </a:p>
          <a:p>
            <a:pPr marL="8456" marR="3382" algn="just">
              <a:lnSpc>
                <a:spcPct val="200000"/>
              </a:lnSpc>
              <a:spcBef>
                <a:spcPts val="47"/>
              </a:spcBef>
            </a:pPr>
            <a:r>
              <a:rPr lang="en-US" sz="3200" spc="-76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  </a:t>
            </a:r>
            <a:r>
              <a:rPr lang="en-US" sz="3200" spc="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progressive </a:t>
            </a:r>
            <a:r>
              <a:rPr lang="en-US" sz="32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and</a:t>
            </a:r>
            <a:r>
              <a:rPr lang="en-US" sz="3200" spc="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comprehensive </a:t>
            </a:r>
            <a:r>
              <a:rPr lang="en-US" sz="32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approach</a:t>
            </a:r>
            <a:endParaRPr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16365" y="-280308"/>
            <a:ext cx="10635588" cy="2472886"/>
          </a:xfrm>
          <a:prstGeom prst="rect">
            <a:avLst/>
          </a:prstGeom>
        </p:spPr>
        <p:txBody>
          <a:bodyPr vert="horz" wrap="square" lIns="0" tIns="10570" rIns="0" bIns="0" rtlCol="0" anchor="ctr">
            <a:spAutoFit/>
          </a:bodyPr>
          <a:lstStyle/>
          <a:p>
            <a:pPr marL="8456">
              <a:lnSpc>
                <a:spcPct val="100000"/>
              </a:lnSpc>
              <a:spcBef>
                <a:spcPts val="83"/>
              </a:spcBef>
            </a:pPr>
            <a:br>
              <a:rPr lang="en-US" sz="3200" spc="-9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Georgia"/>
              </a:rPr>
            </a:br>
            <a:br>
              <a:rPr lang="en-US" sz="3200" spc="-9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Georgia"/>
              </a:rPr>
            </a:br>
            <a:r>
              <a:rPr lang="en-US" sz="3200" b="1" spc="-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br>
              <a:rPr lang="en-US" sz="3200" b="1" spc="-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br>
              <a:rPr lang="en-US" sz="3200" b="1" spc="-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en-US" sz="3200" b="1" spc="-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The review of implementation of the Convention</a:t>
            </a:r>
            <a:r>
              <a:rPr lang="en-US" sz="3200" b="1" spc="-76" dirty="0">
                <a:latin typeface="+mn-lt"/>
                <a:cs typeface="Times New Roman" panose="02020603050405020304" pitchFamily="18" charset="0"/>
              </a:rPr>
              <a:t> is: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919" y="1523788"/>
            <a:ext cx="3247191" cy="32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7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586854" y="1951630"/>
            <a:ext cx="11394680" cy="4342978"/>
          </a:xfrm>
          <a:prstGeom prst="rect">
            <a:avLst/>
          </a:prstGeom>
        </p:spPr>
        <p:txBody>
          <a:bodyPr vert="horz" wrap="square" lIns="0" tIns="5074" rIns="0" bIns="0" rtlCol="0">
            <a:spAutoFit/>
          </a:bodyPr>
          <a:lstStyle/>
          <a:p>
            <a:pPr marL="8456" marR="3382" algn="just">
              <a:lnSpc>
                <a:spcPct val="200000"/>
              </a:lnSpc>
              <a:spcBef>
                <a:spcPts val="40"/>
              </a:spcBef>
            </a:pPr>
            <a:r>
              <a:rPr lang="en-US" sz="2900" b="1" spc="-80" dirty="0">
                <a:solidFill>
                  <a:srgbClr val="332C2C"/>
                </a:solidFill>
                <a:cs typeface="Times New Roman" panose="02020603050405020304" pitchFamily="18" charset="0"/>
              </a:rPr>
              <a:t>In the </a:t>
            </a:r>
            <a:r>
              <a:rPr lang="en-US" sz="2900" b="1" spc="-8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following review phase ;</a:t>
            </a:r>
            <a:endParaRPr lang="en-US" sz="2900" b="1" spc="-80" dirty="0">
              <a:solidFill>
                <a:srgbClr val="332C2C"/>
              </a:solidFill>
              <a:cs typeface="Times New Roman" panose="02020603050405020304" pitchFamily="18" charset="0"/>
            </a:endParaRPr>
          </a:p>
          <a:p>
            <a:pPr marL="8456" marR="3382" algn="just">
              <a:lnSpc>
                <a:spcPct val="200000"/>
              </a:lnSpc>
              <a:spcBef>
                <a:spcPts val="40"/>
              </a:spcBef>
            </a:pPr>
            <a:r>
              <a:rPr lang="en-US" sz="2900" b="1" spc="-80" dirty="0">
                <a:solidFill>
                  <a:srgbClr val="332C2C"/>
                </a:solidFill>
                <a:cs typeface="Times New Roman" panose="02020603050405020304" pitchFamily="18" charset="0"/>
              </a:rPr>
              <a:t>Each State party </a:t>
            </a:r>
            <a:r>
              <a:rPr lang="en-US" sz="2900" b="1" spc="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shall submit information </a:t>
            </a:r>
            <a:r>
              <a:rPr lang="en-US" sz="2900" b="1" spc="-80" dirty="0">
                <a:solidFill>
                  <a:srgbClr val="332C2C"/>
                </a:solidFill>
                <a:cs typeface="Times New Roman" panose="02020603050405020304" pitchFamily="18" charset="0"/>
              </a:rPr>
              <a:t>in </a:t>
            </a:r>
            <a:r>
              <a:rPr lang="en-US" sz="2900" b="1" spc="-8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its </a:t>
            </a:r>
            <a:r>
              <a:rPr lang="en-US" sz="2900" b="1" spc="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responses</a:t>
            </a:r>
            <a:r>
              <a:rPr lang="en-US" sz="2900" b="1" spc="-8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900" b="1" spc="-80" dirty="0">
                <a:solidFill>
                  <a:srgbClr val="332C2C"/>
                </a:solidFill>
                <a:cs typeface="Times New Roman" panose="02020603050405020304" pitchFamily="18" charset="0"/>
              </a:rPr>
              <a:t>to </a:t>
            </a:r>
            <a:r>
              <a:rPr lang="en-US" sz="2900" b="1" spc="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the comprehensive self-assessment checklist</a:t>
            </a:r>
            <a:r>
              <a:rPr lang="en-US" sz="2900" b="1" spc="-8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on </a:t>
            </a:r>
            <a:r>
              <a:rPr lang="en-US" sz="2900" b="1" spc="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progress achieved </a:t>
            </a:r>
            <a:r>
              <a:rPr lang="en-US" sz="2900" b="1" spc="-8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 connection with the </a:t>
            </a:r>
            <a:r>
              <a:rPr lang="en-US" sz="2900" b="1" spc="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observations contained </a:t>
            </a:r>
            <a:r>
              <a:rPr lang="en-US" sz="2900" b="1" spc="-8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 </a:t>
            </a:r>
            <a:r>
              <a:rPr lang="en-US" sz="2900" b="1" spc="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its previous country review reports</a:t>
            </a:r>
            <a:r>
              <a:rPr lang="en-US" sz="2900" b="1" spc="200" dirty="0">
                <a:solidFill>
                  <a:srgbClr val="00B050"/>
                </a:solidFill>
                <a:cs typeface="Times New Roman" panose="02020603050405020304" pitchFamily="18" charset="0"/>
              </a:rPr>
              <a:t>.</a:t>
            </a:r>
            <a:r>
              <a:rPr lang="en-US" sz="2900" b="1" spc="-80" dirty="0">
                <a:solidFill>
                  <a:srgbClr val="332C2C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92173" y="222950"/>
            <a:ext cx="8168715" cy="562536"/>
          </a:xfrm>
          <a:prstGeom prst="rect">
            <a:avLst/>
          </a:prstGeom>
        </p:spPr>
        <p:txBody>
          <a:bodyPr vert="horz" wrap="square" lIns="0" tIns="8456" rIns="0" bIns="0" rtlCol="0" anchor="ctr">
            <a:spAutoFit/>
          </a:bodyPr>
          <a:lstStyle/>
          <a:p>
            <a:pPr marL="8456" algn="ctr">
              <a:lnSpc>
                <a:spcPct val="100000"/>
              </a:lnSpc>
              <a:spcBef>
                <a:spcPts val="67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Termes of references </a:t>
            </a:r>
            <a:r>
              <a:rPr lang="en-US" sz="2800" b="1" spc="-8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(Para 40)</a:t>
            </a:r>
            <a:r>
              <a:rPr lang="en-US" sz="3600" b="1" spc="-8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5ECEC7-0DC0-ED96-2E4B-32F45879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29" y="269590"/>
            <a:ext cx="947040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Termes of references </a:t>
            </a:r>
            <a:r>
              <a:rPr lang="en-US" sz="2800" b="1" spc="-8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(Para 40)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7FC8FB-0287-8442-499B-D40D61BDC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696" y="2169993"/>
            <a:ext cx="10412104" cy="40206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spc="-80" dirty="0">
                <a:solidFill>
                  <a:srgbClr val="332C2C"/>
                </a:solidFill>
                <a:cs typeface="Times New Roman" panose="02020603050405020304" pitchFamily="18" charset="0"/>
              </a:rPr>
              <a:t>As appropriate, States parties shall also </a:t>
            </a:r>
            <a:r>
              <a:rPr lang="en-US" sz="3200" b="1" spc="-8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provide </a:t>
            </a:r>
            <a:r>
              <a:rPr lang="en-US" sz="3200" b="1" spc="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information</a:t>
            </a:r>
            <a:r>
              <a:rPr lang="en-US" sz="3200" b="1" spc="-8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spc="-80" dirty="0">
                <a:solidFill>
                  <a:srgbClr val="332C2C"/>
                </a:solidFill>
                <a:cs typeface="Times New Roman" panose="02020603050405020304" pitchFamily="18" charset="0"/>
              </a:rPr>
              <a:t>on </a:t>
            </a:r>
            <a:r>
              <a:rPr lang="en-US" sz="3200" b="1" spc="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whether technical assistance</a:t>
            </a:r>
            <a:r>
              <a:rPr lang="en-US" sz="3200" b="1" spc="-8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needs requested by them </a:t>
            </a:r>
            <a:r>
              <a:rPr lang="en-US" sz="3200" b="1" spc="-80" dirty="0">
                <a:solidFill>
                  <a:srgbClr val="332C2C"/>
                </a:solidFill>
                <a:cs typeface="Times New Roman" panose="02020603050405020304" pitchFamily="18" charset="0"/>
              </a:rPr>
              <a:t>in relation to their </a:t>
            </a:r>
            <a:r>
              <a:rPr lang="en-US" sz="3200" b="1" spc="-80" dirty="0">
                <a:solidFill>
                  <a:srgbClr val="33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country reviews reports </a:t>
            </a:r>
            <a:r>
              <a:rPr lang="en-US" sz="3200" b="1" spc="-8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have been provided.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999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655</Words>
  <Application>Microsoft Office PowerPoint</Application>
  <PresentationFormat>Grand écran</PresentationFormat>
  <Paragraphs>87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People’s  Democratic Republic of Algeria </vt:lpstr>
      <vt:lpstr>Présentation PowerPoint</vt:lpstr>
      <vt:lpstr>Présentation PowerPoint</vt:lpstr>
      <vt:lpstr>Présentation PowerPoint</vt:lpstr>
      <vt:lpstr> Observations on the progress of the prosess</vt:lpstr>
      <vt:lpstr>What solution to adopt and on what basis?</vt:lpstr>
      <vt:lpstr>     The review of implementation of the Convention is:  </vt:lpstr>
      <vt:lpstr>Termes of references (Para 40) </vt:lpstr>
      <vt:lpstr>Termes of references (Para 40)</vt:lpstr>
      <vt:lpstr>Présentation PowerPoint</vt:lpstr>
      <vt:lpstr>Présentation PowerPoint</vt:lpstr>
      <vt:lpstr>Présentation PowerPoint</vt:lpstr>
      <vt:lpstr>Measures taken on the basis of recommandations and observations  </vt:lpstr>
      <vt:lpstr>Practical implementation and effectiveness of meaures taken</vt:lpstr>
      <vt:lpstr>Voluntary reporting during IRG sessions</vt:lpstr>
      <vt:lpstr>Présentation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People’s  Democratic Republic of Algeria</dc:title>
  <dc:creator>maher</dc:creator>
  <cp:lastModifiedBy>Admin</cp:lastModifiedBy>
  <cp:revision>42</cp:revision>
  <dcterms:created xsi:type="dcterms:W3CDTF">2024-08-22T13:16:57Z</dcterms:created>
  <dcterms:modified xsi:type="dcterms:W3CDTF">2024-08-23T12:02:03Z</dcterms:modified>
</cp:coreProperties>
</file>